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7" r:id="rId8"/>
    <p:sldId id="261" r:id="rId9"/>
    <p:sldId id="262" r:id="rId10"/>
    <p:sldId id="263" r:id="rId11"/>
    <p:sldId id="265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>
        <p:scale>
          <a:sx n="151" d="100"/>
          <a:sy n="151" d="100"/>
        </p:scale>
        <p:origin x="424" y="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f21ab6bcb7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f21ab6bcb7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f21ab6bcb7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f21ab6bcb7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f21ab6bcb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f21ab6bcb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f21ab6bcb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f21ab6bcb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f21ab6bcb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f21ab6bcb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9746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f21ab6bcb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f21ab6bcb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21ab6bcb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f21ab6bcb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21ab6bcb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f21ab6bcb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7364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21ab6bcb7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f21ab6bcb7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f21ab6bcb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f21ab6bcb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 1 1">
  <p:cSld name="SECTION_HEADER_1_1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>
            <a:spLocks noGrp="1"/>
          </p:cNvSpPr>
          <p:nvPr>
            <p:ph type="pic" idx="2"/>
          </p:nvPr>
        </p:nvSpPr>
        <p:spPr>
          <a:xfrm>
            <a:off x="1860038" y="1722675"/>
            <a:ext cx="1185300" cy="1185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3" name="Google Shape;53;p13"/>
          <p:cNvSpPr txBox="1"/>
          <p:nvPr/>
        </p:nvSpPr>
        <p:spPr>
          <a:xfrm>
            <a:off x="1672263" y="3069775"/>
            <a:ext cx="15105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DE14"/>
                </a:solidFill>
                <a:latin typeface="Roboto"/>
                <a:ea typeface="Roboto"/>
                <a:cs typeface="Roboto"/>
                <a:sym typeface="Roboto"/>
              </a:rPr>
              <a:t>Name</a:t>
            </a:r>
            <a:endParaRPr sz="1700" b="1">
              <a:solidFill>
                <a:srgbClr val="FFDE1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Designation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" name="Google Shape;54;p13"/>
          <p:cNvSpPr>
            <a:spLocks noGrp="1"/>
          </p:cNvSpPr>
          <p:nvPr>
            <p:ph type="pic" idx="3"/>
          </p:nvPr>
        </p:nvSpPr>
        <p:spPr>
          <a:xfrm>
            <a:off x="4004525" y="1722675"/>
            <a:ext cx="1185300" cy="1185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5" name="Google Shape;55;p13"/>
          <p:cNvSpPr txBox="1"/>
          <p:nvPr/>
        </p:nvSpPr>
        <p:spPr>
          <a:xfrm>
            <a:off x="3841938" y="3069775"/>
            <a:ext cx="15105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DE14"/>
                </a:solidFill>
                <a:latin typeface="Roboto"/>
                <a:ea typeface="Roboto"/>
                <a:cs typeface="Roboto"/>
                <a:sym typeface="Roboto"/>
              </a:rPr>
              <a:t>Name</a:t>
            </a:r>
            <a:endParaRPr sz="1700" b="1">
              <a:solidFill>
                <a:srgbClr val="FFDE1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Designation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>
            <a:spLocks noGrp="1"/>
          </p:cNvSpPr>
          <p:nvPr>
            <p:ph type="pic" idx="4"/>
          </p:nvPr>
        </p:nvSpPr>
        <p:spPr>
          <a:xfrm>
            <a:off x="6149013" y="1722675"/>
            <a:ext cx="1185300" cy="1185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7" name="Google Shape;57;p13"/>
          <p:cNvSpPr txBox="1"/>
          <p:nvPr/>
        </p:nvSpPr>
        <p:spPr>
          <a:xfrm>
            <a:off x="5986413" y="3069775"/>
            <a:ext cx="15105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DE14"/>
                </a:solidFill>
                <a:latin typeface="Roboto"/>
                <a:ea typeface="Roboto"/>
                <a:cs typeface="Roboto"/>
                <a:sym typeface="Roboto"/>
              </a:rPr>
              <a:t>Name</a:t>
            </a:r>
            <a:endParaRPr sz="1700" b="1">
              <a:solidFill>
                <a:srgbClr val="FFDE1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Designation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1036875" y="759250"/>
            <a:ext cx="70704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DE14"/>
              </a:buClr>
              <a:buSzPts val="3400"/>
              <a:buFont typeface="Roboto"/>
              <a:buNone/>
              <a:defRPr sz="3400" b="1">
                <a:solidFill>
                  <a:srgbClr val="FFDE1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3">
  <p:cSld name="Title and Content_3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 1 1">
  <p:cSld name="TITLE_1_1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" name="Google Shape;6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379"/>
            <a:ext cx="9144000" cy="5148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rshk04/Flipkart-Grid-6.0/blob/main/Size%20Chart%20Generator.ipynb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>
            <a:spLocks noGrp="1"/>
          </p:cNvSpPr>
          <p:nvPr>
            <p:ph type="title"/>
          </p:nvPr>
        </p:nvSpPr>
        <p:spPr>
          <a:xfrm>
            <a:off x="108066" y="107834"/>
            <a:ext cx="2327564" cy="7566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u="sng" dirty="0">
                <a:solidFill>
                  <a:schemeClr val="bg1">
                    <a:lumMod val="50000"/>
                  </a:schemeClr>
                </a:solidFill>
              </a:rPr>
              <a:t>APPENDICES</a:t>
            </a:r>
            <a:endParaRPr sz="2200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965B09-0255-3749-224C-0D46161BC222}"/>
              </a:ext>
            </a:extLst>
          </p:cNvPr>
          <p:cNvSpPr txBox="1"/>
          <p:nvPr/>
        </p:nvSpPr>
        <p:spPr>
          <a:xfrm>
            <a:off x="254346" y="756605"/>
            <a:ext cx="8434070" cy="3630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0050" indent="-392113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IN" b="1" dirty="0"/>
              <a:t>Detailed Data</a:t>
            </a:r>
            <a:r>
              <a:rPr lang="en-IN" dirty="0"/>
              <a:t>:</a:t>
            </a:r>
          </a:p>
          <a:p>
            <a:pPr marL="717550" indent="-13493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Comprehensive dataset of user body measurements, purchase history, and return/exchange data.</a:t>
            </a:r>
          </a:p>
          <a:p>
            <a:pPr marL="717550" indent="-39211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500" dirty="0"/>
          </a:p>
          <a:p>
            <a:pPr marL="400050" indent="-392113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IN" b="1" dirty="0"/>
              <a:t>Additional Charts</a:t>
            </a:r>
            <a:r>
              <a:rPr lang="en-IN" dirty="0"/>
              <a:t>:</a:t>
            </a:r>
          </a:p>
          <a:p>
            <a:pPr marL="758825" indent="-17621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Visualizations of size recommendation accuracy and return rate improvements.</a:t>
            </a:r>
          </a:p>
          <a:p>
            <a:pPr marL="758825" indent="-17621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Charts comparing initial and post-implementation performance metrics.</a:t>
            </a:r>
          </a:p>
          <a:p>
            <a:pPr marL="758825" indent="-4000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500" dirty="0"/>
          </a:p>
          <a:p>
            <a:pPr marL="400050" indent="-392113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IN" b="1" dirty="0"/>
              <a:t>Extended Explanations</a:t>
            </a:r>
            <a:r>
              <a:rPr lang="en-IN" dirty="0"/>
              <a:t>:</a:t>
            </a:r>
          </a:p>
          <a:p>
            <a:pPr marL="717550" indent="-134938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709613" algn="l"/>
              </a:tabLst>
            </a:pPr>
            <a:r>
              <a:rPr lang="en-IN" dirty="0"/>
              <a:t>Technical documentation of AI algorithms and model training processes.</a:t>
            </a:r>
          </a:p>
          <a:p>
            <a:pPr marL="717550" indent="-358775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709613" algn="l"/>
              </a:tabLst>
            </a:pPr>
            <a:endParaRPr lang="en-IN" sz="500" dirty="0"/>
          </a:p>
          <a:p>
            <a:pPr marL="400050" indent="-392113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IN" b="1" dirty="0"/>
              <a:t>Case Studies</a:t>
            </a:r>
            <a:r>
              <a:rPr lang="en-IN" dirty="0"/>
              <a:t>:</a:t>
            </a:r>
          </a:p>
          <a:p>
            <a:pPr marL="758825" indent="-176213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Examples of successful implementation and impact on return rates and customer satisfaction.</a:t>
            </a:r>
          </a:p>
        </p:txBody>
      </p:sp>
      <p:pic>
        <p:nvPicPr>
          <p:cNvPr id="7" name="Picture 6" descr="A person in different poses&#10;&#10;Description automatically generated">
            <a:extLst>
              <a:ext uri="{FF2B5EF4-FFF2-40B4-BE49-F238E27FC236}">
                <a16:creationId xmlns:a16="http://schemas.microsoft.com/office/drawing/2014/main" id="{B5A9120F-E495-8E4B-7883-C70129C14C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95" t="50393" r="48396" b="3680"/>
          <a:stretch/>
        </p:blipFill>
        <p:spPr>
          <a:xfrm>
            <a:off x="7306887" y="1411054"/>
            <a:ext cx="1527809" cy="27186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CA4A1A-DE4A-3033-1916-BE7D12C263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" t="5429" b="6147"/>
          <a:stretch/>
        </p:blipFill>
        <p:spPr>
          <a:xfrm>
            <a:off x="-9697" y="4829695"/>
            <a:ext cx="9150372" cy="3138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1;p24">
            <a:extLst>
              <a:ext uri="{FF2B5EF4-FFF2-40B4-BE49-F238E27FC236}">
                <a16:creationId xmlns:a16="http://schemas.microsoft.com/office/drawing/2014/main" id="{ADFCDDC9-1E55-24A7-4A50-D5C085F03A7B}"/>
              </a:ext>
            </a:extLst>
          </p:cNvPr>
          <p:cNvSpPr txBox="1">
            <a:spLocks/>
          </p:cNvSpPr>
          <p:nvPr/>
        </p:nvSpPr>
        <p:spPr>
          <a:xfrm>
            <a:off x="1360650" y="2693398"/>
            <a:ext cx="6422700" cy="1269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IN" sz="7200" b="1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 You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14">
            <a:extLst>
              <a:ext uri="{FF2B5EF4-FFF2-40B4-BE49-F238E27FC236}">
                <a16:creationId xmlns:a16="http://schemas.microsoft.com/office/drawing/2014/main" id="{DB0BE5AA-5A35-7E2B-A29A-B68EE7AA49B1}"/>
              </a:ext>
            </a:extLst>
          </p:cNvPr>
          <p:cNvSpPr txBox="1">
            <a:spLocks noGrp="1"/>
          </p:cNvSpPr>
          <p:nvPr/>
        </p:nvSpPr>
        <p:spPr>
          <a:xfrm>
            <a:off x="424365" y="654263"/>
            <a:ext cx="7497600" cy="1041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" sz="1600" b="1" i="1" u="sng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Problem Statement Title</a:t>
            </a:r>
            <a:r>
              <a:rPr lang="en" sz="1600" b="1" i="1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: </a:t>
            </a:r>
            <a:r>
              <a:rPr lang="en-IN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AI-Powered Size Chart Generator for Apparel Sellers.</a:t>
            </a:r>
          </a:p>
          <a:p>
            <a:pPr>
              <a:lnSpc>
                <a:spcPct val="150000"/>
              </a:lnSpc>
            </a:pPr>
            <a:r>
              <a:rPr lang="en-US" sz="1600" b="1" i="1" u="sng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Date of Submission:</a:t>
            </a:r>
            <a:r>
              <a:rPr lang="en-US" sz="1600" b="1" i="1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24</a:t>
            </a:r>
            <a:r>
              <a:rPr lang="en-US" sz="1600" baseline="30000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th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 August 2024</a:t>
            </a:r>
            <a:endParaRPr lang="en-IN" sz="160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sz="160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Google Shape;63;p15">
            <a:extLst>
              <a:ext uri="{FF2B5EF4-FFF2-40B4-BE49-F238E27FC236}">
                <a16:creationId xmlns:a16="http://schemas.microsoft.com/office/drawing/2014/main" id="{313C8FE3-D537-FF88-1CE8-C2EDA24119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4867487"/>
              </p:ext>
            </p:extLst>
          </p:nvPr>
        </p:nvGraphicFramePr>
        <p:xfrm>
          <a:off x="1668400" y="1675905"/>
          <a:ext cx="5807200" cy="256345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65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4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568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Team Name</a:t>
                      </a:r>
                      <a:endParaRPr sz="1300" b="1" u="none" strike="noStrike" cap="none" dirty="0">
                        <a:latin typeface="Times New Roman" panose="02020603050405020304" pitchFamily="18" charset="0"/>
                        <a:ea typeface="Roboto Mono"/>
                        <a:cs typeface="Times New Roman" panose="02020603050405020304" pitchFamily="18" charset="0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300" b="1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Dhuwaliaofficial</a:t>
                      </a:r>
                      <a:endParaRPr lang="en-IN" sz="1300" b="1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7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Team ID</a:t>
                      </a:r>
                      <a:endParaRPr sz="1300" b="1" u="none" strike="noStrike" cap="none" dirty="0">
                        <a:latin typeface="Times New Roman" panose="02020603050405020304" pitchFamily="18" charset="0"/>
                        <a:ea typeface="Roboto Mono"/>
                        <a:cs typeface="Times New Roman" panose="02020603050405020304" pitchFamily="18" charset="0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3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UA8S3Y54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>
                    <a:lnL w="10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152287"/>
                  </a:ext>
                </a:extLst>
              </a:tr>
              <a:tr h="613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Institute Name/Names</a:t>
                      </a:r>
                      <a:endParaRPr sz="1300" b="1" u="none" strike="noStrike" cap="none" dirty="0">
                        <a:latin typeface="Times New Roman" panose="02020603050405020304" pitchFamily="18" charset="0"/>
                        <a:ea typeface="Roboto Mono"/>
                        <a:cs typeface="Times New Roman" panose="02020603050405020304" pitchFamily="18" charset="0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3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Jaypee Institute of Information Technology (JIIT), Noida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300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67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Team Members </a:t>
                      </a:r>
                      <a:endParaRPr sz="1300" b="1" u="none" strike="noStrike" cap="none" dirty="0">
                        <a:latin typeface="Times New Roman" panose="02020603050405020304" pitchFamily="18" charset="0"/>
                        <a:ea typeface="Roboto Mono"/>
                        <a:cs typeface="Times New Roman" panose="02020603050405020304" pitchFamily="18" charset="0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1 </a:t>
                      </a:r>
                      <a:endParaRPr sz="1300" b="1" u="none" strike="noStrike" cap="none" dirty="0">
                        <a:latin typeface="Times New Roman" panose="02020603050405020304" pitchFamily="18" charset="0"/>
                        <a:ea typeface="Roboto Mono"/>
                        <a:cs typeface="Times New Roman" panose="02020603050405020304" pitchFamily="18" charset="0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01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Name</a:t>
                      </a:r>
                      <a:endParaRPr sz="1300" b="1" u="none" strike="noStrike" cap="none" dirty="0">
                        <a:latin typeface="Times New Roman" panose="02020603050405020304" pitchFamily="18" charset="0"/>
                        <a:ea typeface="Roboto Mono"/>
                        <a:cs typeface="Times New Roman" panose="02020603050405020304" pitchFamily="18" charset="0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IN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Anmol </a:t>
                      </a:r>
                      <a:r>
                        <a:rPr lang="en-IN" sz="1300" b="1" u="none" strike="noStrike" cap="none" dirty="0" err="1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Dhuwalia</a:t>
                      </a:r>
                      <a:endParaRPr lang="en-IN" sz="1300" b="1" u="none" strike="noStrike" cap="none" dirty="0">
                        <a:latin typeface="Times New Roman" panose="02020603050405020304" pitchFamily="18" charset="0"/>
                        <a:ea typeface="Roboto Mono"/>
                        <a:cs typeface="Times New Roman" panose="02020603050405020304" pitchFamily="18" charset="0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Harsh Kumawat</a:t>
                      </a: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774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300" b="1" u="none" strike="noStrike" cap="none" dirty="0">
                          <a:latin typeface="Times New Roman" panose="02020603050405020304" pitchFamily="18" charset="0"/>
                          <a:ea typeface="Roboto Mono"/>
                          <a:cs typeface="Times New Roman" panose="02020603050405020304" pitchFamily="18" charset="0"/>
                          <a:sym typeface="Roboto Mono"/>
                        </a:rPr>
                        <a:t>Batch (Passing Year)</a:t>
                      </a:r>
                      <a:endParaRPr sz="1300" b="1" u="none" strike="noStrike" cap="none" dirty="0">
                        <a:latin typeface="Times New Roman" panose="02020603050405020304" pitchFamily="18" charset="0"/>
                        <a:ea typeface="Roboto Mono"/>
                        <a:cs typeface="Times New Roman" panose="02020603050405020304" pitchFamily="18" charset="0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300" b="1" u="none" strike="noStrike" cap="none" dirty="0">
                          <a:latin typeface="Times New Roman" panose="02020603050405020304" pitchFamily="18" charset="0"/>
                          <a:ea typeface="Roboto Mono" panose="00000009000000000000" pitchFamily="49" charset="0"/>
                          <a:cs typeface="Times New Roman" panose="02020603050405020304" pitchFamily="18" charset="0"/>
                        </a:rPr>
                        <a:t>2026</a:t>
                      </a:r>
                      <a:endParaRPr sz="1300" b="1" u="none" strike="noStrike" cap="none" dirty="0">
                        <a:latin typeface="Times New Roman" panose="02020603050405020304" pitchFamily="18" charset="0"/>
                        <a:ea typeface="Roboto Mono" panose="00000009000000000000" pitchFamily="49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300" b="1" u="none" strike="noStrike" cap="none" dirty="0">
                          <a:latin typeface="Times New Roman" panose="02020603050405020304" pitchFamily="18" charset="0"/>
                          <a:ea typeface="Roboto Mono" panose="00000009000000000000" pitchFamily="49" charset="0"/>
                          <a:cs typeface="Times New Roman" panose="02020603050405020304" pitchFamily="18" charset="0"/>
                        </a:rPr>
                        <a:t>2026</a:t>
                      </a:r>
                      <a:endParaRPr sz="1300" b="1" u="none" strike="noStrike" cap="none" dirty="0">
                        <a:latin typeface="Times New Roman" panose="02020603050405020304" pitchFamily="18" charset="0"/>
                        <a:ea typeface="Roboto Mono" panose="00000009000000000000" pitchFamily="49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DD15DA7C-04A6-8259-B3FE-A0CC6BCF0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85441"/>
            <a:ext cx="8520600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2800" b="1" i="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Software Development Track</a:t>
            </a:r>
            <a:br>
              <a:rPr lang="en-IN" sz="2800" b="1" i="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D2782F-6B79-2AA1-8F2E-0E56C6EC0BF2}"/>
              </a:ext>
            </a:extLst>
          </p:cNvPr>
          <p:cNvSpPr txBox="1"/>
          <p:nvPr/>
        </p:nvSpPr>
        <p:spPr>
          <a:xfrm>
            <a:off x="0" y="4377729"/>
            <a:ext cx="9144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u="sng" dirty="0"/>
              <a:t>GITHUB REPOSITORY:</a:t>
            </a:r>
            <a:r>
              <a:rPr lang="en-US" b="1" i="1" dirty="0"/>
              <a:t> </a:t>
            </a:r>
            <a:r>
              <a:rPr lang="en-US" sz="1250" b="1" i="1" dirty="0">
                <a:hlinkClick r:id="rId3"/>
              </a:rPr>
              <a:t>https://github.com/harshk04/Flipkart-Grid-6.0/blob/main/Size%20Chart%20Generator.ipynb</a:t>
            </a:r>
            <a:endParaRPr lang="en-US" sz="1250" b="1" i="1" dirty="0"/>
          </a:p>
          <a:p>
            <a:endParaRPr lang="en-US" dirty="0"/>
          </a:p>
        </p:txBody>
      </p:sp>
      <p:pic>
        <p:nvPicPr>
          <p:cNvPr id="18" name="Picture 2" descr="Young smiling woman Jane peeking out and looking from behind round...">
            <a:extLst>
              <a:ext uri="{FF2B5EF4-FFF2-40B4-BE49-F238E27FC236}">
                <a16:creationId xmlns:a16="http://schemas.microsoft.com/office/drawing/2014/main" id="{8D5A9C7E-C4E3-62CF-0F48-90747BFB6A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8" t="9615" r="7429" b="13462"/>
          <a:stretch/>
        </p:blipFill>
        <p:spPr bwMode="auto">
          <a:xfrm>
            <a:off x="7733309" y="0"/>
            <a:ext cx="1410691" cy="129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A5F9C2-C40B-2B62-EA7B-3775E43631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73" t="5429" b="6147"/>
          <a:stretch/>
        </p:blipFill>
        <p:spPr>
          <a:xfrm>
            <a:off x="-9697" y="4829695"/>
            <a:ext cx="9150372" cy="3138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F6900A-0E72-2530-4FFF-43C7C2F8E1AA}"/>
              </a:ext>
            </a:extLst>
          </p:cNvPr>
          <p:cNvSpPr txBox="1"/>
          <p:nvPr/>
        </p:nvSpPr>
        <p:spPr>
          <a:xfrm>
            <a:off x="311700" y="30311"/>
            <a:ext cx="8520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AI-Driven User Size Prediction and Gender Specific Size Chart Generator for Apparel Sellers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F67483-3709-598A-58C1-7F0CECA69C90}"/>
              </a:ext>
            </a:extLst>
          </p:cNvPr>
          <p:cNvSpPr txBox="1"/>
          <p:nvPr/>
        </p:nvSpPr>
        <p:spPr>
          <a:xfrm>
            <a:off x="152617" y="640336"/>
            <a:ext cx="8520600" cy="4189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1600" b="1" u="sng" dirty="0">
                <a:solidFill>
                  <a:schemeClr val="accent4">
                    <a:lumMod val="50000"/>
                  </a:schemeClr>
                </a:solidFill>
              </a:rPr>
              <a:t>Problem &amp; Proposed Solution:</a:t>
            </a:r>
          </a:p>
          <a:p>
            <a:pPr algn="just">
              <a:lnSpc>
                <a:spcPct val="150000"/>
              </a:lnSpc>
            </a:pPr>
            <a:r>
              <a:rPr lang="en-IN" sz="1200" dirty="0"/>
              <a:t>Apparel sellers struggle with generating accurate size charts due to limited or inaccurate data, leading to high return rates and customer dissatisfaction.</a:t>
            </a:r>
          </a:p>
          <a:p>
            <a:pPr algn="just">
              <a:lnSpc>
                <a:spcPct val="150000"/>
              </a:lnSpc>
            </a:pPr>
            <a:endParaRPr lang="en-IN" sz="700" b="1" dirty="0"/>
          </a:p>
          <a:p>
            <a:pPr>
              <a:lnSpc>
                <a:spcPct val="150000"/>
              </a:lnSpc>
            </a:pPr>
            <a:r>
              <a:rPr lang="en-IN" sz="1200" b="1" u="sng" dirty="0"/>
              <a:t>Model Utilization</a:t>
            </a:r>
          </a:p>
          <a:p>
            <a:pPr marL="444500" indent="-2635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/>
              <a:t>Uses </a:t>
            </a:r>
            <a:r>
              <a:rPr lang="en-IN" sz="1200" b="1" dirty="0"/>
              <a:t>user body measurements </a:t>
            </a:r>
            <a:r>
              <a:rPr lang="en-IN" sz="1200" dirty="0"/>
              <a:t>and </a:t>
            </a:r>
            <a:r>
              <a:rPr lang="en-IN" sz="1200" b="1" dirty="0"/>
              <a:t>purchase/return history</a:t>
            </a:r>
          </a:p>
          <a:p>
            <a:pPr marL="444500" indent="-2635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/>
              <a:t>Generates </a:t>
            </a:r>
            <a:r>
              <a:rPr lang="en-IN" sz="1200" b="1" dirty="0"/>
              <a:t>accurate size chart</a:t>
            </a:r>
            <a:r>
              <a:rPr lang="en-IN" sz="1200" dirty="0"/>
              <a:t>s and </a:t>
            </a:r>
            <a:r>
              <a:rPr lang="en-IN" sz="1200" b="1" dirty="0"/>
              <a:t>predicts best fit </a:t>
            </a:r>
            <a:r>
              <a:rPr lang="en-IN" sz="1200" dirty="0"/>
              <a:t>(S, M, L, XL)</a:t>
            </a:r>
          </a:p>
          <a:p>
            <a:pPr>
              <a:lnSpc>
                <a:spcPct val="150000"/>
              </a:lnSpc>
            </a:pPr>
            <a:r>
              <a:rPr lang="en-IN" sz="1200" b="1" u="sng" dirty="0"/>
              <a:t>Clustering</a:t>
            </a:r>
          </a:p>
          <a:p>
            <a:pPr marL="444500" indent="-2635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Identifies and groups similar body types</a:t>
            </a:r>
          </a:p>
          <a:p>
            <a:pPr marL="444500" indent="-2635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/>
              <a:t>Matches with </a:t>
            </a:r>
            <a:r>
              <a:rPr lang="en-IN" sz="1200" b="1" dirty="0"/>
              <a:t>successful purchase patterns</a:t>
            </a:r>
          </a:p>
          <a:p>
            <a:pPr>
              <a:lnSpc>
                <a:spcPct val="150000"/>
              </a:lnSpc>
            </a:pPr>
            <a:r>
              <a:rPr lang="en-IN" sz="1200" b="1" u="sng" dirty="0"/>
              <a:t>Size Chart Generation</a:t>
            </a:r>
          </a:p>
          <a:p>
            <a:pPr marL="444500" indent="-2635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Creates detailed size charts</a:t>
            </a:r>
            <a:r>
              <a:rPr lang="en-IN" sz="1200" dirty="0"/>
              <a:t> for Male and Female (S, M, L, XL, etc.)</a:t>
            </a:r>
          </a:p>
          <a:p>
            <a:pPr>
              <a:lnSpc>
                <a:spcPct val="150000"/>
              </a:lnSpc>
            </a:pPr>
            <a:r>
              <a:rPr lang="en-IN" sz="1200" b="1" u="sng" dirty="0"/>
              <a:t>Confidence Scores &amp; Data Updating</a:t>
            </a:r>
          </a:p>
          <a:p>
            <a:pPr marL="444500" indent="-2635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/>
              <a:t>Provides </a:t>
            </a:r>
            <a:r>
              <a:rPr lang="en-IN" sz="1200" b="1" dirty="0"/>
              <a:t>confidence scores </a:t>
            </a:r>
            <a:r>
              <a:rPr lang="en-IN" sz="1200" dirty="0"/>
              <a:t>for each measurement</a:t>
            </a:r>
          </a:p>
          <a:p>
            <a:pPr marL="444500" indent="-2635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Updates with new purchase and return data</a:t>
            </a:r>
          </a:p>
        </p:txBody>
      </p:sp>
      <p:pic>
        <p:nvPicPr>
          <p:cNvPr id="3" name="Picture 2" descr="A person in different poses&#10;&#10;Description automatically generated">
            <a:extLst>
              <a:ext uri="{FF2B5EF4-FFF2-40B4-BE49-F238E27FC236}">
                <a16:creationId xmlns:a16="http://schemas.microsoft.com/office/drawing/2014/main" id="{EA71E00A-4D04-4AF8-2918-F4120C1E566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24" t="5703" r="5803" b="49351"/>
          <a:stretch/>
        </p:blipFill>
        <p:spPr>
          <a:xfrm>
            <a:off x="6544561" y="1895875"/>
            <a:ext cx="2208197" cy="26288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9E4D63C-24BB-D8F0-214C-8B56FD7DE3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" t="5429" b="6147"/>
          <a:stretch/>
        </p:blipFill>
        <p:spPr>
          <a:xfrm>
            <a:off x="-9697" y="4829695"/>
            <a:ext cx="9150372" cy="3138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3128AF7-B81D-F588-81A9-43A10F3AC963}"/>
              </a:ext>
            </a:extLst>
          </p:cNvPr>
          <p:cNvSpPr txBox="1"/>
          <p:nvPr/>
        </p:nvSpPr>
        <p:spPr>
          <a:xfrm>
            <a:off x="223291" y="252830"/>
            <a:ext cx="5146731" cy="2225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1600" b="1" u="sng" dirty="0">
                <a:solidFill>
                  <a:schemeClr val="accent4">
                    <a:lumMod val="50000"/>
                  </a:schemeClr>
                </a:solidFill>
              </a:rPr>
              <a:t>Objectives and Approach: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Generate accurate size charts</a:t>
            </a:r>
            <a:r>
              <a:rPr lang="en-IN" sz="1300" dirty="0"/>
              <a:t> to reduce returns and enhance customer satisfaction by analysing user measurements and purchase history.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Utilize machine learning</a:t>
            </a:r>
            <a:r>
              <a:rPr lang="en-IN" sz="1300" dirty="0"/>
              <a:t> for clustering and predictive modelling, with continuous updates for scalability across apparel categories.</a:t>
            </a:r>
            <a:endParaRPr lang="en-IN" sz="13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93F12D-03A1-61B9-413B-A435A0BCF509}"/>
              </a:ext>
            </a:extLst>
          </p:cNvPr>
          <p:cNvSpPr txBox="1"/>
          <p:nvPr/>
        </p:nvSpPr>
        <p:spPr>
          <a:xfrm>
            <a:off x="286750" y="2571750"/>
            <a:ext cx="4572000" cy="2406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600" b="1" u="sng" dirty="0">
                <a:solidFill>
                  <a:schemeClr val="accent4">
                    <a:lumMod val="50000"/>
                  </a:schemeClr>
                </a:solidFill>
              </a:rPr>
              <a:t>Impact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Reduction in Returns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Enhanced Customer Satisfaction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Increased Sales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Streamlined Shopping Experience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Operational Efficiency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4BFEFCE-28A7-595F-AC8F-F9A71F0D1D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3" t="5429" b="6147"/>
          <a:stretch/>
        </p:blipFill>
        <p:spPr>
          <a:xfrm>
            <a:off x="-9697" y="4829695"/>
            <a:ext cx="9150372" cy="3138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B1DC19-D2E7-E88F-E33F-7C8B43AF3475}"/>
              </a:ext>
            </a:extLst>
          </p:cNvPr>
          <p:cNvSpPr txBox="1"/>
          <p:nvPr/>
        </p:nvSpPr>
        <p:spPr>
          <a:xfrm>
            <a:off x="6748397" y="4610885"/>
            <a:ext cx="146667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</a:t>
            </a:r>
            <a:r>
              <a:rPr lang="en" sz="9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.1:</a:t>
            </a:r>
            <a:r>
              <a:rPr lang="e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Flow Chart</a:t>
            </a:r>
            <a:endParaRPr 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C095BE-D5D7-2FC4-8859-02BEA91D9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4195" y="295861"/>
            <a:ext cx="3279615" cy="428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95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C383583-08D5-A6D3-6BA7-F9E721C1F2D6}"/>
              </a:ext>
            </a:extLst>
          </p:cNvPr>
          <p:cNvSpPr txBox="1"/>
          <p:nvPr/>
        </p:nvSpPr>
        <p:spPr>
          <a:xfrm>
            <a:off x="113141" y="24938"/>
            <a:ext cx="8917717" cy="51825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600" b="1" u="sng" dirty="0">
                <a:solidFill>
                  <a:schemeClr val="bg1">
                    <a:lumMod val="50000"/>
                  </a:schemeClr>
                </a:solidFill>
              </a:rPr>
              <a:t>METHODOLOGY</a:t>
            </a:r>
          </a:p>
          <a:p>
            <a:pPr>
              <a:lnSpc>
                <a:spcPct val="150000"/>
              </a:lnSpc>
            </a:pPr>
            <a:r>
              <a:rPr lang="en-IN" sz="1200" b="1" u="sng" dirty="0"/>
              <a:t>Data </a:t>
            </a:r>
            <a:r>
              <a:rPr lang="en-IN" sz="1200" b="1" u="sng" dirty="0" err="1"/>
              <a:t>Preprocessing</a:t>
            </a:r>
            <a:r>
              <a:rPr lang="en-IN" sz="1200" b="1" u="sng" dirty="0"/>
              <a:t> &amp; Analysis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Data Pre-processing:</a:t>
            </a:r>
            <a:r>
              <a:rPr lang="en-IN" sz="1200" dirty="0"/>
              <a:t> Convert height/weight, handle missing values, and encode categories.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Analysis:</a:t>
            </a:r>
            <a:r>
              <a:rPr lang="en-IN" sz="1200" dirty="0"/>
              <a:t> Machine learning models identify patterns, cluster similar body types, and map to sizes.</a:t>
            </a:r>
          </a:p>
          <a:p>
            <a:pPr>
              <a:lnSpc>
                <a:spcPct val="150000"/>
              </a:lnSpc>
            </a:pPr>
            <a:r>
              <a:rPr lang="en-IN" sz="1200" b="1" u="sng" dirty="0"/>
              <a:t>Size Chart Generation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Generate Size Charts:</a:t>
            </a:r>
            <a:r>
              <a:rPr lang="en-IN" sz="1200" dirty="0"/>
              <a:t> AI creates and updates size charts with confidence scores (S, M, L, XL) for Men and Women.</a:t>
            </a:r>
          </a:p>
          <a:p>
            <a:pPr>
              <a:lnSpc>
                <a:spcPct val="150000"/>
              </a:lnSpc>
            </a:pPr>
            <a:endParaRPr lang="en-IN" sz="900" dirty="0"/>
          </a:p>
          <a:p>
            <a:pPr>
              <a:lnSpc>
                <a:spcPct val="150000"/>
              </a:lnSpc>
            </a:pPr>
            <a:r>
              <a:rPr lang="en-IN" sz="1600" b="1" u="sng" dirty="0">
                <a:solidFill>
                  <a:schemeClr val="bg1">
                    <a:lumMod val="50000"/>
                  </a:schemeClr>
                </a:solidFill>
              </a:rPr>
              <a:t>TOOLS AND TECHNOLOGIES</a:t>
            </a:r>
            <a:endParaRPr lang="en-IN" b="1" u="sng" dirty="0">
              <a:solidFill>
                <a:schemeClr val="accent4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Languages</a:t>
            </a:r>
            <a:r>
              <a:rPr lang="en-IN" sz="1200" dirty="0"/>
              <a:t>: Python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ML Libraries</a:t>
            </a:r>
            <a:r>
              <a:rPr lang="en-IN" sz="1200" dirty="0"/>
              <a:t>: TensorFlow, </a:t>
            </a:r>
            <a:r>
              <a:rPr lang="en-IN" sz="1200" dirty="0" err="1"/>
              <a:t>Keras</a:t>
            </a:r>
            <a:r>
              <a:rPr lang="en-IN" sz="1200" dirty="0"/>
              <a:t>, Scikit-Learn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Visualization</a:t>
            </a:r>
            <a:r>
              <a:rPr lang="en-IN" sz="1200" dirty="0"/>
              <a:t>: Matplotlib, Seaborn.</a:t>
            </a:r>
          </a:p>
          <a:p>
            <a:pPr>
              <a:lnSpc>
                <a:spcPct val="150000"/>
              </a:lnSpc>
            </a:pPr>
            <a:endParaRPr lang="en-IN" sz="900" b="1" dirty="0"/>
          </a:p>
          <a:p>
            <a:pPr>
              <a:lnSpc>
                <a:spcPct val="150000"/>
              </a:lnSpc>
            </a:pPr>
            <a:r>
              <a:rPr lang="en-IN" sz="1600" b="1" u="sng" dirty="0">
                <a:solidFill>
                  <a:schemeClr val="bg1">
                    <a:lumMod val="50000"/>
                  </a:schemeClr>
                </a:solidFill>
              </a:rPr>
              <a:t>ALGORITHM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Clustering</a:t>
            </a:r>
            <a:r>
              <a:rPr lang="en-IN" sz="1200" dirty="0"/>
              <a:t>: K-means for body type grouping.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Classification</a:t>
            </a:r>
            <a:r>
              <a:rPr lang="en-IN" sz="1200" dirty="0"/>
              <a:t>: Random Forest, Gradient Boosting for size prediction.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/>
              <a:t>Confidence Scoring</a:t>
            </a:r>
            <a:r>
              <a:rPr lang="en-IN" sz="1200" dirty="0"/>
              <a:t>: Derived from model probabilities to assess size recommendation reliability.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2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200" dirty="0"/>
          </a:p>
        </p:txBody>
      </p:sp>
      <p:pic>
        <p:nvPicPr>
          <p:cNvPr id="13" name="Picture 12" descr="A person in different poses&#10;&#10;Description automatically generated">
            <a:extLst>
              <a:ext uri="{FF2B5EF4-FFF2-40B4-BE49-F238E27FC236}">
                <a16:creationId xmlns:a16="http://schemas.microsoft.com/office/drawing/2014/main" id="{B9CF9663-06D9-6BE0-DF92-337ADD424B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081" t="50528" r="5938" b="6324"/>
          <a:stretch/>
        </p:blipFill>
        <p:spPr>
          <a:xfrm>
            <a:off x="7314897" y="1932292"/>
            <a:ext cx="1770870" cy="28333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6DC3CC5-8109-6D22-76D9-F82DF56558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" t="5429" b="6147"/>
          <a:stretch/>
        </p:blipFill>
        <p:spPr>
          <a:xfrm>
            <a:off x="-9697" y="4829695"/>
            <a:ext cx="9150372" cy="3138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112917" y="118420"/>
            <a:ext cx="3292892" cy="639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u="sng" dirty="0">
                <a:solidFill>
                  <a:schemeClr val="bg1">
                    <a:lumMod val="50000"/>
                  </a:schemeClr>
                </a:solidFill>
              </a:rPr>
              <a:t>RESULTS &amp; ANALYSIS</a:t>
            </a:r>
            <a:endParaRPr sz="4000" u="sn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F648E3-1BB1-ECA9-564D-6E00A075F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417" t="-20085" b="6146"/>
          <a:stretch/>
        </p:blipFill>
        <p:spPr>
          <a:xfrm>
            <a:off x="7865706" y="4886211"/>
            <a:ext cx="1278294" cy="2581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E80210-F8E1-648D-1C07-45E6C51A3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4450" y="861083"/>
            <a:ext cx="4468237" cy="14216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5A67FC-2BB2-A243-EE1E-0867F6B540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4450" y="2860783"/>
            <a:ext cx="4468237" cy="135158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C8DF13D-BB4F-97C2-DA62-4E07FA27A6A6}"/>
              </a:ext>
            </a:extLst>
          </p:cNvPr>
          <p:cNvSpPr txBox="1"/>
          <p:nvPr/>
        </p:nvSpPr>
        <p:spPr>
          <a:xfrm>
            <a:off x="4985514" y="2282718"/>
            <a:ext cx="316610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</a:t>
            </a:r>
            <a:r>
              <a:rPr lang="en" sz="9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.2:</a:t>
            </a:r>
            <a:r>
              <a:rPr lang="e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Men's Generated  Size Chart</a:t>
            </a:r>
            <a:endParaRPr 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D326B6-3490-7C2A-4ED9-351F27778D72}"/>
              </a:ext>
            </a:extLst>
          </p:cNvPr>
          <p:cNvSpPr txBox="1"/>
          <p:nvPr/>
        </p:nvSpPr>
        <p:spPr>
          <a:xfrm>
            <a:off x="5041315" y="4226747"/>
            <a:ext cx="316610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</a:t>
            </a:r>
            <a:r>
              <a:rPr lang="en" sz="9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.3:</a:t>
            </a:r>
            <a:r>
              <a:rPr lang="e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Size Chart Generated for Different Apparel</a:t>
            </a:r>
            <a:endParaRPr 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DCF3BB-BB3E-B9A4-664E-03F98131D5C2}"/>
              </a:ext>
            </a:extLst>
          </p:cNvPr>
          <p:cNvSpPr txBox="1"/>
          <p:nvPr/>
        </p:nvSpPr>
        <p:spPr>
          <a:xfrm>
            <a:off x="112917" y="640000"/>
            <a:ext cx="4221532" cy="36484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u="sng" dirty="0">
                <a:solidFill>
                  <a:schemeClr val="accent4">
                    <a:lumMod val="50000"/>
                  </a:schemeClr>
                </a:solidFill>
              </a:rPr>
              <a:t>Men's Size Chart</a:t>
            </a:r>
          </a:p>
          <a:p>
            <a:endParaRPr lang="en-IN" b="1" u="sng" dirty="0"/>
          </a:p>
          <a:p>
            <a:pPr marL="184150" indent="-184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u="sng" dirty="0"/>
              <a:t>Sizes</a:t>
            </a:r>
          </a:p>
          <a:p>
            <a:pPr marL="314325" lvl="1" indent="-1762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Size L: </a:t>
            </a:r>
            <a:r>
              <a:rPr lang="en-IN" sz="1300" dirty="0"/>
              <a:t>Average waist is 27.03, hips 32.13.</a:t>
            </a:r>
          </a:p>
          <a:p>
            <a:pPr marL="314325" lvl="1" indent="-1762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Size M: </a:t>
            </a:r>
            <a:r>
              <a:rPr lang="en-IN" sz="1300" dirty="0"/>
              <a:t>Waist increases to 24.47, with hips at 	24.95.</a:t>
            </a:r>
          </a:p>
          <a:p>
            <a:pPr marL="314325" lvl="1" indent="-1762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Size XXL: </a:t>
            </a:r>
            <a:r>
              <a:rPr lang="en-IN" sz="1300" dirty="0"/>
              <a:t>Largest measurements with a waist 	of 32.04 and hips of 37.32.</a:t>
            </a:r>
          </a:p>
          <a:p>
            <a:pPr marL="314325" lvl="1" indent="-176213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500" dirty="0"/>
          </a:p>
          <a:p>
            <a:pPr marL="184150" indent="-1841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u="sng" dirty="0"/>
              <a:t>Body Shape Index: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Size L: </a:t>
            </a:r>
            <a:r>
              <a:rPr lang="en-IN" sz="1300" dirty="0"/>
              <a:t>0.64, indicating a slimmer build.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Size XXL: </a:t>
            </a:r>
            <a:r>
              <a:rPr lang="en-IN" sz="1300" dirty="0"/>
              <a:t>3.12, showing a significantly broader body shape.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995613-1672-1010-AD36-899CABAF22AF}"/>
              </a:ext>
            </a:extLst>
          </p:cNvPr>
          <p:cNvSpPr txBox="1"/>
          <p:nvPr/>
        </p:nvSpPr>
        <p:spPr>
          <a:xfrm>
            <a:off x="115887" y="4379589"/>
            <a:ext cx="8686800" cy="667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u="sng" dirty="0">
                <a:solidFill>
                  <a:schemeClr val="accent4">
                    <a:lumMod val="50000"/>
                  </a:schemeClr>
                </a:solidFill>
              </a:rPr>
              <a:t>Silhouette Scores</a:t>
            </a:r>
          </a:p>
          <a:p>
            <a:endParaRPr lang="en-IN" sz="500" b="1" u="sng" dirty="0"/>
          </a:p>
          <a:p>
            <a:pPr>
              <a:lnSpc>
                <a:spcPct val="150000"/>
              </a:lnSpc>
            </a:pPr>
            <a:r>
              <a:rPr lang="en-IN" sz="1400" b="1" u="sng" dirty="0"/>
              <a:t>Men’s Chart:</a:t>
            </a:r>
            <a:r>
              <a:rPr lang="en-IN" sz="1400" dirty="0"/>
              <a:t> Higher accuracy with a silhouette score of 0.94, reflecting better-defined clusters.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112917" y="118420"/>
            <a:ext cx="3292892" cy="639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u="sng" dirty="0">
                <a:solidFill>
                  <a:schemeClr val="bg1">
                    <a:lumMod val="50000"/>
                  </a:schemeClr>
                </a:solidFill>
              </a:rPr>
              <a:t>RESULTS &amp; ANALYSIS</a:t>
            </a:r>
            <a:endParaRPr sz="4000" u="sng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421B96-267B-231A-9848-AF3973BAB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555" y="2094825"/>
            <a:ext cx="3776374" cy="25717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7C35D7-3D38-D4FE-44D9-0138D603D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5224" y="608877"/>
            <a:ext cx="4025036" cy="11616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8C9297-AE3F-0ED6-1B9F-DEEFD0972229}"/>
              </a:ext>
            </a:extLst>
          </p:cNvPr>
          <p:cNvSpPr txBox="1"/>
          <p:nvPr/>
        </p:nvSpPr>
        <p:spPr>
          <a:xfrm>
            <a:off x="173740" y="648140"/>
            <a:ext cx="4771484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u="sng" dirty="0">
                <a:solidFill>
                  <a:schemeClr val="accent4">
                    <a:lumMod val="50000"/>
                  </a:schemeClr>
                </a:solidFill>
              </a:rPr>
              <a:t>Women's Size Chart</a:t>
            </a:r>
          </a:p>
          <a:p>
            <a:endParaRPr lang="en-IN" sz="5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u="sng" dirty="0"/>
              <a:t>Sizes: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Size M: </a:t>
            </a:r>
            <a:r>
              <a:rPr lang="en-IN" sz="1300" dirty="0"/>
              <a:t>Average bust/chest is 41.0, waist 33.0, hips 42.0.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Size L: </a:t>
            </a:r>
            <a:r>
              <a:rPr lang="en-IN" sz="1300" dirty="0"/>
              <a:t>Average bust/chest is 39.0, waist 31.0, hips 36.0.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Size XL: </a:t>
            </a:r>
            <a:r>
              <a:rPr lang="en-IN" sz="1300" dirty="0"/>
              <a:t>Largest size with an average bust/chest of 43.0, waist 35.0, and hips 42.0.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5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u="sng" dirty="0"/>
              <a:t>Body Shape Index:</a:t>
            </a:r>
            <a:r>
              <a:rPr lang="en-IN" sz="1300" b="1" dirty="0"/>
              <a:t> </a:t>
            </a:r>
            <a:r>
              <a:rPr lang="en-IN" sz="1300" dirty="0"/>
              <a:t>Ranges from 0.69 (M) to 0.87 (XXL), indicating the variation in body shapes across different sizes.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b="1" u="sng" dirty="0">
              <a:solidFill>
                <a:schemeClr val="accent4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IN" b="1" u="sng" dirty="0">
                <a:solidFill>
                  <a:schemeClr val="accent4">
                    <a:lumMod val="50000"/>
                  </a:schemeClr>
                </a:solidFill>
              </a:rPr>
              <a:t>Silhouette Scores</a:t>
            </a:r>
          </a:p>
          <a:p>
            <a:pPr>
              <a:lnSpc>
                <a:spcPct val="150000"/>
              </a:lnSpc>
            </a:pPr>
            <a:r>
              <a:rPr lang="en-IN" sz="1300" b="1" u="sng" dirty="0"/>
              <a:t>Women’s Chart:</a:t>
            </a:r>
            <a:r>
              <a:rPr lang="en-IN" sz="1300" b="1" dirty="0"/>
              <a:t> </a:t>
            </a:r>
            <a:r>
              <a:rPr lang="en-IN" sz="1300" dirty="0"/>
              <a:t>0.91, showing strong clustering and model accuracy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3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04B07B-0615-8FD6-B54B-C54F0A9AB99D}"/>
              </a:ext>
            </a:extLst>
          </p:cNvPr>
          <p:cNvSpPr txBox="1"/>
          <p:nvPr/>
        </p:nvSpPr>
        <p:spPr>
          <a:xfrm>
            <a:off x="5374688" y="4666575"/>
            <a:ext cx="316610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</a:t>
            </a:r>
            <a:r>
              <a:rPr lang="en" sz="9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.5:</a:t>
            </a:r>
            <a:r>
              <a:rPr lang="e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Average Size Charts for Different Apparel Categories</a:t>
            </a:r>
            <a:endParaRPr 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34CC56-62C7-44B6-58F7-5DDD5E169443}"/>
              </a:ext>
            </a:extLst>
          </p:cNvPr>
          <p:cNvSpPr txBox="1"/>
          <p:nvPr/>
        </p:nvSpPr>
        <p:spPr>
          <a:xfrm>
            <a:off x="5312726" y="1792686"/>
            <a:ext cx="316610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" sz="900" b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ig</a:t>
            </a:r>
            <a:r>
              <a:rPr lang="en" sz="9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.4:</a:t>
            </a:r>
            <a:r>
              <a:rPr lang="e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Women’s Generated Size Chart</a:t>
            </a:r>
            <a:endParaRPr 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3070647-26AA-09F2-ADF0-E84495971A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8417" t="-20085" b="6146"/>
          <a:stretch/>
        </p:blipFill>
        <p:spPr>
          <a:xfrm>
            <a:off x="7865706" y="4886211"/>
            <a:ext cx="1278294" cy="25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269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130751" y="72929"/>
            <a:ext cx="298036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u="sng" dirty="0">
                <a:solidFill>
                  <a:schemeClr val="bg1">
                    <a:lumMod val="50000"/>
                  </a:schemeClr>
                </a:solidFill>
              </a:rPr>
              <a:t>CHALLENGES FACED</a:t>
            </a:r>
            <a:endParaRPr sz="2000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8A4189-4C6A-A69B-148D-C105F4580FB5}"/>
              </a:ext>
            </a:extLst>
          </p:cNvPr>
          <p:cNvSpPr txBox="1"/>
          <p:nvPr/>
        </p:nvSpPr>
        <p:spPr>
          <a:xfrm>
            <a:off x="302806" y="487283"/>
            <a:ext cx="7632119" cy="975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Data Quality</a:t>
            </a:r>
            <a:r>
              <a:rPr lang="en-IN" sz="1300" dirty="0"/>
              <a:t>: We introduced guided tools to reduce self-measurement errors, ensuring 		more consistent user data collection.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5" name="Google Shape;103;p22">
            <a:extLst>
              <a:ext uri="{FF2B5EF4-FFF2-40B4-BE49-F238E27FC236}">
                <a16:creationId xmlns:a16="http://schemas.microsoft.com/office/drawing/2014/main" id="{BFEBB0B4-CAD5-F3CF-EA33-94FD0C2FAA92}"/>
              </a:ext>
            </a:extLst>
          </p:cNvPr>
          <p:cNvSpPr txBox="1">
            <a:spLocks/>
          </p:cNvSpPr>
          <p:nvPr/>
        </p:nvSpPr>
        <p:spPr>
          <a:xfrm>
            <a:off x="130751" y="2784429"/>
            <a:ext cx="199607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en-IN" sz="2000" b="1" u="sng" dirty="0">
                <a:solidFill>
                  <a:schemeClr val="bg1">
                    <a:lumMod val="50000"/>
                  </a:schemeClr>
                </a:solidFill>
              </a:rPr>
              <a:t>LIMITATIONS</a:t>
            </a:r>
            <a:endParaRPr lang="en-IN" sz="2000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7F690F-A69C-B5E3-3A5C-0870065FD0A9}"/>
              </a:ext>
            </a:extLst>
          </p:cNvPr>
          <p:cNvSpPr txBox="1"/>
          <p:nvPr/>
        </p:nvSpPr>
        <p:spPr>
          <a:xfrm>
            <a:off x="371821" y="3201053"/>
            <a:ext cx="8215226" cy="1370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Scalability and Performance</a:t>
            </a:r>
            <a:r>
              <a:rPr lang="en-IN" sz="1300" dirty="0"/>
              <a:t>: Managing large datasets and fast processing as user numbers grow can 	challenge system performance.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500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Adaptability and Compliance: </a:t>
            </a:r>
            <a:r>
              <a:rPr lang="en-IN" sz="1300" dirty="0"/>
              <a:t>Adapting to different brands and regional data privacy regulations 	may need ongoing adjustments.</a:t>
            </a:r>
          </a:p>
        </p:txBody>
      </p:sp>
      <p:pic>
        <p:nvPicPr>
          <p:cNvPr id="10" name="Picture 2" descr="Premium Vector | Peeping people curiosity person staring look behind hole  window or wall peek character curious face avatar peeking expression seek  boy curious portrait swanky vector illustration">
            <a:extLst>
              <a:ext uri="{FF2B5EF4-FFF2-40B4-BE49-F238E27FC236}">
                <a16:creationId xmlns:a16="http://schemas.microsoft.com/office/drawing/2014/main" id="{EDF553B2-70C2-F42E-C168-E247FD2739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3" t="45522" r="56885" b="34444"/>
          <a:stretch/>
        </p:blipFill>
        <p:spPr bwMode="auto">
          <a:xfrm>
            <a:off x="8003940" y="-2540"/>
            <a:ext cx="1140060" cy="123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14CF8F-54A7-77CE-00C0-0966F3F425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" t="5429" b="6147"/>
          <a:stretch/>
        </p:blipFill>
        <p:spPr>
          <a:xfrm>
            <a:off x="-9697" y="4829695"/>
            <a:ext cx="9150372" cy="3138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2BA86CA-54A9-FA52-D5FE-0184EE4E0BDC}"/>
              </a:ext>
            </a:extLst>
          </p:cNvPr>
          <p:cNvSpPr txBox="1"/>
          <p:nvPr/>
        </p:nvSpPr>
        <p:spPr>
          <a:xfrm>
            <a:off x="302806" y="1171076"/>
            <a:ext cx="8021685" cy="1370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Handling Diverse Body Types</a:t>
            </a:r>
            <a:r>
              <a:rPr lang="en-IN" sz="1300" dirty="0"/>
              <a:t>: Trained the AI model with a diverse dataset of body types and 	added 	regional sizing adjustments to improve adaptability.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500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300" b="1" dirty="0"/>
              <a:t>Integration with Existing Systems</a:t>
            </a:r>
            <a:r>
              <a:rPr lang="en-IN" sz="1300" dirty="0"/>
              <a:t>: We developed flexible API integration modules and used robust 	encryption to secure user data, ensuring regulatory compliance.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>
            <a:spLocks noGrp="1"/>
          </p:cNvSpPr>
          <p:nvPr>
            <p:ph type="title"/>
          </p:nvPr>
        </p:nvSpPr>
        <p:spPr>
          <a:xfrm>
            <a:off x="74815" y="74817"/>
            <a:ext cx="601010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u="sng" dirty="0">
                <a:solidFill>
                  <a:schemeClr val="bg1">
                    <a:lumMod val="50000"/>
                  </a:schemeClr>
                </a:solidFill>
              </a:rPr>
              <a:t>RECOMMENDATIONS AND FUTURE WORK</a:t>
            </a:r>
            <a:endParaRPr sz="2200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D56B18-58E1-77E7-5F16-4341E2C757A2}"/>
              </a:ext>
            </a:extLst>
          </p:cNvPr>
          <p:cNvSpPr txBox="1"/>
          <p:nvPr/>
        </p:nvSpPr>
        <p:spPr>
          <a:xfrm>
            <a:off x="225175" y="699976"/>
            <a:ext cx="8918825" cy="41406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3687" indent="-285750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IN" sz="1250" b="1" dirty="0"/>
              <a:t>Enhance Data Collection and Model Accuracy</a:t>
            </a:r>
            <a:r>
              <a:rPr lang="en-IN" sz="1250" dirty="0"/>
              <a:t>:</a:t>
            </a:r>
          </a:p>
          <a:p>
            <a:pPr marL="400050" lvl="1" indent="-217488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123825" algn="l"/>
              </a:tabLst>
            </a:pPr>
            <a:r>
              <a:rPr lang="en-IN" sz="1250" dirty="0"/>
              <a:t>Implement standardized measurement guidelines and encourage user input verification.</a:t>
            </a:r>
          </a:p>
          <a:p>
            <a:pPr marL="400050" lvl="1" indent="-217488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123825" algn="l"/>
              </a:tabLst>
            </a:pPr>
            <a:r>
              <a:rPr lang="en-IN" sz="1250" dirty="0"/>
              <a:t>Expand data sources by integrating customer feedback and collaborating with diverse brands.</a:t>
            </a:r>
          </a:p>
          <a:p>
            <a:pPr marL="400050" lvl="1" indent="-217488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123825" algn="l"/>
              </a:tabLst>
            </a:pPr>
            <a:endParaRPr lang="en-IN" sz="500" dirty="0"/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IN" sz="1250" b="1" dirty="0"/>
              <a:t>Explore Broader Applications and Adaptability</a:t>
            </a:r>
            <a:r>
              <a:rPr lang="en-IN" sz="1250" dirty="0"/>
              <a:t>:</a:t>
            </a:r>
          </a:p>
          <a:p>
            <a:pPr marL="400050" lvl="1" indent="-21748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50" dirty="0"/>
              <a:t>Apply the technology to footwear and accessories and investigate international sizing standards.</a:t>
            </a:r>
          </a:p>
          <a:p>
            <a:pPr marL="400050" lvl="1" indent="-217488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50" dirty="0"/>
              <a:t>Continuously train the AI model with new data and trends to adapt to changing fashion styles.</a:t>
            </a:r>
          </a:p>
          <a:p>
            <a:pPr marL="400050" lvl="1" indent="-1746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500" dirty="0"/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IN" sz="1250" b="1" dirty="0"/>
              <a:t>Strengthen Data Privacy and User Trust</a:t>
            </a:r>
            <a:r>
              <a:rPr lang="en-IN" sz="1250" dirty="0"/>
              <a:t>:</a:t>
            </a:r>
          </a:p>
          <a:p>
            <a:pPr marL="400050" lvl="1" indent="-1746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50" dirty="0"/>
              <a:t>Adhere to data protection regulations (e.g., GDPR) and implement strong encryption.</a:t>
            </a:r>
          </a:p>
          <a:p>
            <a:pPr marL="400050" lvl="1" indent="-1746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50" dirty="0"/>
              <a:t>Design an intuitive interface, build trust with transparent AI processes, and address biases in the AI model.</a:t>
            </a:r>
          </a:p>
          <a:p>
            <a:pPr marL="400050" lvl="1" indent="-217488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123825" algn="l"/>
              </a:tabLst>
            </a:pPr>
            <a:endParaRPr lang="en-IN" sz="500" dirty="0"/>
          </a:p>
          <a:p>
            <a:pPr marL="285750" indent="-285750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IN" sz="1250" b="1" dirty="0"/>
              <a:t>Improve AI Integration and Scalability</a:t>
            </a:r>
            <a:r>
              <a:rPr lang="en-IN" sz="1250" dirty="0"/>
              <a:t>:</a:t>
            </a:r>
          </a:p>
          <a:p>
            <a:pPr marL="400050" lvl="1" indent="-1746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50" dirty="0"/>
              <a:t>Develop robust APIs for seamless e-commerce integration and ensure compatibility with various data structures.</a:t>
            </a:r>
          </a:p>
          <a:p>
            <a:pPr marL="400050" lvl="1" indent="-1746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50" dirty="0"/>
              <a:t>Invest in scalable infrastructure to handle growing datasets and ensure system performance during peak traffic.</a:t>
            </a:r>
          </a:p>
          <a:p>
            <a:pPr marL="400050" lvl="1" indent="-17462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500" dirty="0"/>
          </a:p>
        </p:txBody>
      </p:sp>
      <p:pic>
        <p:nvPicPr>
          <p:cNvPr id="5" name="Picture 2" descr="Young smiling woman Jane peeking out and looking from behind round...">
            <a:extLst>
              <a:ext uri="{FF2B5EF4-FFF2-40B4-BE49-F238E27FC236}">
                <a16:creationId xmlns:a16="http://schemas.microsoft.com/office/drawing/2014/main" id="{6CF2AE77-43C9-96D2-A948-DB4CCC19FA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8" t="9615" r="7429" b="13462"/>
          <a:stretch/>
        </p:blipFill>
        <p:spPr bwMode="auto">
          <a:xfrm>
            <a:off x="7733309" y="-647"/>
            <a:ext cx="1410691" cy="129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067AD4-7DE2-6883-C9CE-B7479D6421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" t="5429" b="6147"/>
          <a:stretch/>
        </p:blipFill>
        <p:spPr>
          <a:xfrm>
            <a:off x="-9697" y="4829695"/>
            <a:ext cx="9150372" cy="3138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960</Words>
  <Application>Microsoft Macintosh PowerPoint</Application>
  <PresentationFormat>On-screen Show (16:9)</PresentationFormat>
  <Paragraphs>130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Times New Roman</vt:lpstr>
      <vt:lpstr>Calibri</vt:lpstr>
      <vt:lpstr>Wingdings</vt:lpstr>
      <vt:lpstr>Roboto</vt:lpstr>
      <vt:lpstr>Simple Light</vt:lpstr>
      <vt:lpstr>PowerPoint Presentation</vt:lpstr>
      <vt:lpstr>Software Development Track </vt:lpstr>
      <vt:lpstr>PowerPoint Presentation</vt:lpstr>
      <vt:lpstr>PowerPoint Presentation</vt:lpstr>
      <vt:lpstr>PowerPoint Presentation</vt:lpstr>
      <vt:lpstr>RESULTS &amp; ANALYSIS</vt:lpstr>
      <vt:lpstr>RESULTS &amp; ANALYSIS</vt:lpstr>
      <vt:lpstr>CHALLENGES FACED</vt:lpstr>
      <vt:lpstr>RECOMMENDATIONS AND FUTURE WORK</vt:lpstr>
      <vt:lpstr>APPENDICES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Harsh Kumawat</cp:lastModifiedBy>
  <cp:revision>36</cp:revision>
  <cp:lastPrinted>2024-08-24T09:37:40Z</cp:lastPrinted>
  <dcterms:modified xsi:type="dcterms:W3CDTF">2024-08-24T09:38:49Z</dcterms:modified>
</cp:coreProperties>
</file>